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310" r:id="rId2"/>
    <p:sldId id="256" r:id="rId3"/>
    <p:sldId id="257" r:id="rId4"/>
    <p:sldId id="307" r:id="rId5"/>
    <p:sldId id="285" r:id="rId6"/>
    <p:sldId id="262" r:id="rId7"/>
    <p:sldId id="267" r:id="rId8"/>
    <p:sldId id="302" r:id="rId9"/>
    <p:sldId id="306" r:id="rId10"/>
    <p:sldId id="299" r:id="rId11"/>
    <p:sldId id="289" r:id="rId12"/>
    <p:sldId id="266" r:id="rId13"/>
    <p:sldId id="308" r:id="rId14"/>
    <p:sldId id="269" r:id="rId15"/>
    <p:sldId id="30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22FCA-8C0C-4D73-81F8-567E24FB53A4}">
          <p14:sldIdLst>
            <p14:sldId id="310"/>
            <p14:sldId id="256"/>
          </p14:sldIdLst>
        </p14:section>
        <p14:section name="Untitled Section" id="{8EDFBE3E-A8F7-4187-9D4B-E1602FAB2D2E}">
          <p14:sldIdLst>
            <p14:sldId id="257"/>
            <p14:sldId id="307"/>
            <p14:sldId id="285"/>
            <p14:sldId id="262"/>
            <p14:sldId id="267"/>
            <p14:sldId id="302"/>
            <p14:sldId id="306"/>
            <p14:sldId id="299"/>
            <p14:sldId id="289"/>
            <p14:sldId id="266"/>
            <p14:sldId id="308"/>
            <p14:sldId id="269"/>
            <p14:sldId id="309"/>
            <p14:sldId id="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0557" autoAdjust="0"/>
  </p:normalViewPr>
  <p:slideViewPr>
    <p:cSldViewPr>
      <p:cViewPr varScale="1">
        <p:scale>
          <a:sx n="52" d="100"/>
          <a:sy n="52" d="100"/>
        </p:scale>
        <p:origin x="192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3B818-FAC9-413A-9CBA-08731A3C4441}"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E4087-DDD8-4D7F-93E7-FBDF3B0BE780}" type="slidenum">
              <a:rPr lang="en-US" smtClean="0"/>
              <a:pPr/>
              <a:t>‹#›</a:t>
            </a:fld>
            <a:endParaRPr lang="en-US"/>
          </a:p>
        </p:txBody>
      </p:sp>
    </p:spTree>
    <p:extLst>
      <p:ext uri="{BB962C8B-B14F-4D97-AF65-F5344CB8AC3E}">
        <p14:creationId xmlns:p14="http://schemas.microsoft.com/office/powerpoint/2010/main" val="4279911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also</a:t>
            </a:r>
            <a:r>
              <a:rPr lang="en-US" baseline="0" dirty="0" smtClean="0"/>
              <a:t> can say it orally.</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a:t>
            </a:fld>
            <a:endParaRPr lang="en-US" dirty="0"/>
          </a:p>
        </p:txBody>
      </p:sp>
    </p:spTree>
    <p:extLst>
      <p:ext uri="{BB962C8B-B14F-4D97-AF65-F5344CB8AC3E}">
        <p14:creationId xmlns:p14="http://schemas.microsoft.com/office/powerpoint/2010/main" val="262679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first teacher will divided</a:t>
            </a:r>
            <a:r>
              <a:rPr lang="en-US" baseline="0" dirty="0" smtClean="0"/>
              <a:t> whole class into groups or pairs then they will ask and answer the questions.</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13</a:t>
            </a:fld>
            <a:endParaRPr lang="en-US"/>
          </a:p>
        </p:txBody>
      </p:sp>
    </p:spTree>
    <p:extLst>
      <p:ext uri="{BB962C8B-B14F-4D97-AF65-F5344CB8AC3E}">
        <p14:creationId xmlns:p14="http://schemas.microsoft.com/office/powerpoint/2010/main" val="1467087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15</a:t>
            </a:fld>
            <a:endParaRPr lang="en-US"/>
          </a:p>
        </p:txBody>
      </p:sp>
    </p:spTree>
    <p:extLst>
      <p:ext uri="{BB962C8B-B14F-4D97-AF65-F5344CB8AC3E}">
        <p14:creationId xmlns:p14="http://schemas.microsoft.com/office/powerpoint/2010/main" val="186772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hide this slide.</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3</a:t>
            </a:fld>
            <a:endParaRPr lang="en-US"/>
          </a:p>
        </p:txBody>
      </p:sp>
    </p:spTree>
    <p:extLst>
      <p:ext uri="{BB962C8B-B14F-4D97-AF65-F5344CB8AC3E}">
        <p14:creationId xmlns:p14="http://schemas.microsoft.com/office/powerpoint/2010/main" val="410582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Showing the picture teacher can ask the question to the whole class. SS will rise their hands. Teacher can ask 5/6 students</a:t>
            </a:r>
            <a:r>
              <a:rPr lang="en-US" baseline="0" dirty="0" smtClean="0"/>
              <a:t> to narrate the picture.</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4</a:t>
            </a:fld>
            <a:endParaRPr lang="en-US"/>
          </a:p>
        </p:txBody>
      </p:sp>
    </p:spTree>
    <p:extLst>
      <p:ext uri="{BB962C8B-B14F-4D97-AF65-F5344CB8AC3E}">
        <p14:creationId xmlns:p14="http://schemas.microsoft.com/office/powerpoint/2010/main" val="3480878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a:t>
            </a:r>
            <a:r>
              <a:rPr lang="en-US" baseline="0" dirty="0" smtClean="0"/>
              <a:t> can play a audio file of CD about this text. Teacher will  monitor the class and help the learners if they fail or do wrong.</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7</a:t>
            </a:fld>
            <a:endParaRPr lang="en-US"/>
          </a:p>
        </p:txBody>
      </p:sp>
    </p:spTree>
    <p:extLst>
      <p:ext uri="{BB962C8B-B14F-4D97-AF65-F5344CB8AC3E}">
        <p14:creationId xmlns:p14="http://schemas.microsoft.com/office/powerpoint/2010/main" val="256956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8</a:t>
            </a:fld>
            <a:endParaRPr lang="en-US"/>
          </a:p>
        </p:txBody>
      </p:sp>
    </p:spTree>
    <p:extLst>
      <p:ext uri="{BB962C8B-B14F-4D97-AF65-F5344CB8AC3E}">
        <p14:creationId xmlns:p14="http://schemas.microsoft.com/office/powerpoint/2010/main" val="122108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9</a:t>
            </a:fld>
            <a:endParaRPr lang="en-US"/>
          </a:p>
        </p:txBody>
      </p:sp>
    </p:spTree>
    <p:extLst>
      <p:ext uri="{BB962C8B-B14F-4D97-AF65-F5344CB8AC3E}">
        <p14:creationId xmlns:p14="http://schemas.microsoft.com/office/powerpoint/2010/main" val="175753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10</a:t>
            </a:fld>
            <a:endParaRPr lang="en-US"/>
          </a:p>
        </p:txBody>
      </p:sp>
    </p:spTree>
    <p:extLst>
      <p:ext uri="{BB962C8B-B14F-4D97-AF65-F5344CB8AC3E}">
        <p14:creationId xmlns:p14="http://schemas.microsoft.com/office/powerpoint/2010/main" val="257731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give feedback.</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11</a:t>
            </a:fld>
            <a:endParaRPr lang="en-US"/>
          </a:p>
        </p:txBody>
      </p:sp>
    </p:spTree>
    <p:extLst>
      <p:ext uri="{BB962C8B-B14F-4D97-AF65-F5344CB8AC3E}">
        <p14:creationId xmlns:p14="http://schemas.microsoft.com/office/powerpoint/2010/main" val="226683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use blackboard for this slide. Students will</a:t>
            </a:r>
            <a:r>
              <a:rPr lang="en-US" baseline="0" dirty="0" smtClean="0"/>
              <a:t> come to blackboard and draw the arrow for answer.</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12</a:t>
            </a:fld>
            <a:endParaRPr lang="en-US"/>
          </a:p>
        </p:txBody>
      </p:sp>
    </p:spTree>
    <p:extLst>
      <p:ext uri="{BB962C8B-B14F-4D97-AF65-F5344CB8AC3E}">
        <p14:creationId xmlns:p14="http://schemas.microsoft.com/office/powerpoint/2010/main" val="237646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09800" y="1219200"/>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This is a hidden slide</a:t>
            </a:r>
            <a:endParaRPr lang="en-US" sz="2800" dirty="0"/>
          </a:p>
        </p:txBody>
      </p:sp>
      <p:sp>
        <p:nvSpPr>
          <p:cNvPr id="3" name="Rectangle 2"/>
          <p:cNvSpPr/>
          <p:nvPr/>
        </p:nvSpPr>
        <p:spPr>
          <a:xfrm>
            <a:off x="1257300" y="2743200"/>
            <a:ext cx="7162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Dear honorable teacher please follow the instructions that has given in the </a:t>
            </a:r>
            <a:r>
              <a:rPr lang="en-US" sz="2400" smtClean="0"/>
              <a:t>slide </a:t>
            </a:r>
            <a:r>
              <a:rPr lang="en-US" sz="2400"/>
              <a:t>notes (under the every </a:t>
            </a:r>
            <a:r>
              <a:rPr lang="en-US" sz="2400"/>
              <a:t>slide</a:t>
            </a:r>
            <a:r>
              <a:rPr lang="en-US" sz="2400" smtClean="0"/>
              <a:t>). </a:t>
            </a:r>
            <a:r>
              <a:rPr lang="en-US" sz="2400" dirty="0" smtClean="0"/>
              <a:t>It would be helpful to take a successful class. Thanks a lot. I wish you good luck.</a:t>
            </a:r>
            <a:endParaRPr lang="en-US" sz="2400" dirty="0"/>
          </a:p>
        </p:txBody>
      </p:sp>
      <p:sp>
        <p:nvSpPr>
          <p:cNvPr id="4" name="Rectangle 3"/>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4557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iddha.jpg"/>
          <p:cNvPicPr>
            <a:picLocks noChangeAspect="1"/>
          </p:cNvPicPr>
          <p:nvPr/>
        </p:nvPicPr>
        <p:blipFill>
          <a:blip r:embed="rId3"/>
          <a:stretch>
            <a:fillRect/>
          </a:stretch>
        </p:blipFill>
        <p:spPr>
          <a:xfrm>
            <a:off x="2909015" y="1448148"/>
            <a:ext cx="3200400" cy="2667000"/>
          </a:xfrm>
          <a:prstGeom prst="rect">
            <a:avLst/>
          </a:prstGeom>
        </p:spPr>
      </p:pic>
      <p:sp>
        <p:nvSpPr>
          <p:cNvPr id="11" name="TextBox 10"/>
          <p:cNvSpPr txBox="1"/>
          <p:nvPr/>
        </p:nvSpPr>
        <p:spPr>
          <a:xfrm>
            <a:off x="838200" y="4209944"/>
            <a:ext cx="7772400" cy="461665"/>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400" b="1" dirty="0" smtClean="0">
                <a:latin typeface="+mj-lt"/>
                <a:cs typeface="Times New Roman" pitchFamily="18" charset="0"/>
              </a:rPr>
              <a:t>Try to say the word meaning  and  make sentence.</a:t>
            </a:r>
            <a:endParaRPr lang="en-US" sz="2400" b="1" dirty="0">
              <a:latin typeface="+mj-lt"/>
              <a:cs typeface="Times New Roman" pitchFamily="18" charset="0"/>
            </a:endParaRPr>
          </a:p>
        </p:txBody>
      </p:sp>
      <p:sp>
        <p:nvSpPr>
          <p:cNvPr id="21" name="TextBox 20"/>
          <p:cNvSpPr txBox="1"/>
          <p:nvPr/>
        </p:nvSpPr>
        <p:spPr>
          <a:xfrm>
            <a:off x="3575764" y="5653088"/>
            <a:ext cx="3663236" cy="584775"/>
          </a:xfrm>
          <a:prstGeom prst="rect">
            <a:avLst/>
          </a:prstGeom>
          <a:solidFill>
            <a:schemeClr val="accent3">
              <a:lumMod val="40000"/>
              <a:lumOff val="60000"/>
            </a:schemeClr>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b="1" dirty="0" smtClean="0">
                <a:latin typeface="+mj-lt"/>
                <a:cs typeface="Times New Roman" pitchFamily="18" charset="0"/>
              </a:rPr>
              <a:t> Isolated / Lonely</a:t>
            </a:r>
            <a:endParaRPr lang="en-US" sz="3200" b="1" dirty="0">
              <a:latin typeface="+mj-lt"/>
              <a:cs typeface="Times New Roman" pitchFamily="18" charset="0"/>
            </a:endParaRPr>
          </a:p>
        </p:txBody>
      </p:sp>
      <p:sp>
        <p:nvSpPr>
          <p:cNvPr id="2" name="TextBox 1"/>
          <p:cNvSpPr txBox="1"/>
          <p:nvPr/>
        </p:nvSpPr>
        <p:spPr>
          <a:xfrm>
            <a:off x="3886200" y="554841"/>
            <a:ext cx="1676400" cy="646331"/>
          </a:xfrm>
          <a:prstGeom prst="rect">
            <a:avLst/>
          </a:prstGeom>
          <a:solidFill>
            <a:schemeClr val="accent3">
              <a:lumMod val="40000"/>
              <a:lumOff val="60000"/>
            </a:schemeClr>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600" b="1" dirty="0" smtClean="0"/>
              <a:t>Alone </a:t>
            </a:r>
            <a:endParaRPr lang="en-US" sz="3600" b="1" dirty="0"/>
          </a:p>
        </p:txBody>
      </p:sp>
      <p:sp>
        <p:nvSpPr>
          <p:cNvPr id="3" name="TextBox 2"/>
          <p:cNvSpPr txBox="1"/>
          <p:nvPr/>
        </p:nvSpPr>
        <p:spPr>
          <a:xfrm>
            <a:off x="762000" y="4842247"/>
            <a:ext cx="7924800" cy="523220"/>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smtClean="0"/>
              <a:t>The widow walking alone by the country side.</a:t>
            </a:r>
            <a:endParaRPr lang="en-US" sz="2800" b="1" dirty="0"/>
          </a:p>
        </p:txBody>
      </p:sp>
      <p:grpSp>
        <p:nvGrpSpPr>
          <p:cNvPr id="8" name="Group 7"/>
          <p:cNvGrpSpPr/>
          <p:nvPr/>
        </p:nvGrpSpPr>
        <p:grpSpPr>
          <a:xfrm>
            <a:off x="762000" y="697421"/>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3" name="Rectangle 12"/>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545860" y="5484458"/>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4"/>
                    </p:tgtEl>
                  </p:cond>
                </p:stCondLst>
                <p:endSync evt="end" delay="0">
                  <p:rtn val="all"/>
                </p:endSync>
                <p:childTnLst>
                  <p:par>
                    <p:cTn id="37" fill="hold">
                      <p:stCondLst>
                        <p:cond delay="0"/>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right)">
                                      <p:cBhvr>
                                        <p:cTn id="41" dur="500"/>
                                        <p:tgtEl>
                                          <p:spTgt spid="21"/>
                                        </p:tgtEl>
                                      </p:cBhvr>
                                    </p:animEffect>
                                  </p:childTnLst>
                                </p:cTn>
                              </p:par>
                            </p:childTnLst>
                          </p:cTn>
                        </p:par>
                      </p:childTnLst>
                    </p:cTn>
                  </p:par>
                </p:childTnLst>
              </p:cTn>
              <p:nextCondLst>
                <p:cond evt="onClick" delay="0">
                  <p:tgtEl>
                    <p:spTgt spid="14"/>
                  </p:tgtEl>
                </p:cond>
              </p:nextCondLst>
            </p:seq>
          </p:childTnLst>
        </p:cTn>
      </p:par>
    </p:tnLst>
    <p:bldLst>
      <p:bldP spid="11" grpId="0" animBg="1"/>
      <p:bldP spid="21" grpId="0" animBg="1"/>
      <p:bldP spid="2" grpId="0" animBg="1"/>
      <p:bldP spid="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572000" y="762000"/>
            <a:ext cx="3505200" cy="1295400"/>
          </a:xfrm>
          <a:prstGeom prst="cloudCallout">
            <a:avLst>
              <a:gd name="adj1" fmla="val -96686"/>
              <a:gd name="adj2" fmla="val 114627"/>
            </a:avLst>
          </a:prstGeom>
          <a:solidFill>
            <a:schemeClr val="accent3">
              <a:lumMod val="40000"/>
              <a:lumOff val="6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Stencil" pitchFamily="82" charset="0"/>
                <a:cs typeface="Times New Roman" pitchFamily="18" charset="0"/>
              </a:rPr>
              <a:t>Loud reading</a:t>
            </a:r>
            <a:endParaRPr lang="en-US" sz="2800" dirty="0">
              <a:solidFill>
                <a:srgbClr val="002060"/>
              </a:solidFill>
              <a:latin typeface="Stencil" pitchFamily="82" charset="0"/>
              <a:cs typeface="Times New Roman" pitchFamily="18" charset="0"/>
            </a:endParaRPr>
          </a:p>
        </p:txBody>
      </p:sp>
      <p:pic>
        <p:nvPicPr>
          <p:cNvPr id="5" name="Picture 4" descr="IMG_20140824_112053.jpg"/>
          <p:cNvPicPr>
            <a:picLocks noChangeAspect="1"/>
          </p:cNvPicPr>
          <p:nvPr/>
        </p:nvPicPr>
        <p:blipFill>
          <a:blip r:embed="rId3" cstate="print"/>
          <a:stretch>
            <a:fillRect/>
          </a:stretch>
        </p:blipFill>
        <p:spPr>
          <a:xfrm>
            <a:off x="914400" y="1905000"/>
            <a:ext cx="6096000" cy="4191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Up Ribbon 2"/>
          <p:cNvSpPr/>
          <p:nvPr/>
        </p:nvSpPr>
        <p:spPr>
          <a:xfrm>
            <a:off x="1676400" y="304800"/>
            <a:ext cx="5867400" cy="838200"/>
          </a:xfrm>
          <a:prstGeom prst="ellipseRibbon2">
            <a:avLst/>
          </a:prstGeom>
          <a:solidFill>
            <a:schemeClr val="accent3">
              <a:lumMod val="40000"/>
              <a:lumOff val="6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Elephant" pitchFamily="18" charset="0"/>
                <a:cs typeface="Times New Roman" pitchFamily="18" charset="0"/>
              </a:rPr>
              <a:t>Pair works</a:t>
            </a:r>
            <a:endParaRPr lang="en-US" sz="2400" dirty="0">
              <a:solidFill>
                <a:srgbClr val="002060"/>
              </a:solidFill>
              <a:latin typeface="Elephant" pitchFamily="18" charset="0"/>
              <a:cs typeface="Times New Roman" pitchFamily="18" charset="0"/>
            </a:endParaRPr>
          </a:p>
        </p:txBody>
      </p:sp>
      <p:sp>
        <p:nvSpPr>
          <p:cNvPr id="6" name="TextBox 5"/>
          <p:cNvSpPr txBox="1"/>
          <p:nvPr/>
        </p:nvSpPr>
        <p:spPr>
          <a:xfrm>
            <a:off x="685800" y="5715000"/>
            <a:ext cx="8153400" cy="523220"/>
          </a:xfrm>
          <a:prstGeom prst="rect">
            <a:avLst/>
          </a:prstGeom>
          <a:solidFill>
            <a:schemeClr val="accent6">
              <a:lumMod val="40000"/>
              <a:lumOff val="60000"/>
            </a:schemeClr>
          </a:solidFill>
          <a:ln>
            <a:noFill/>
          </a:ln>
          <a:effectLst/>
        </p:spPr>
        <p:txBody>
          <a:bodyPr wrap="square" rtlCol="0">
            <a:spAutoFit/>
          </a:bodyPr>
          <a:lstStyle/>
          <a:p>
            <a:pPr algn="ctr"/>
            <a:r>
              <a:rPr lang="en-US" sz="2800" b="1" dirty="0" smtClean="0">
                <a:latin typeface="Times New Roman" pitchFamily="18" charset="0"/>
                <a:cs typeface="Times New Roman" pitchFamily="18" charset="0"/>
              </a:rPr>
              <a:t>Now go to section –A1 and try to do so.</a:t>
            </a:r>
            <a:endParaRPr lang="en-US" sz="2800" b="1" dirty="0">
              <a:latin typeface="Times New Roman" pitchFamily="18" charset="0"/>
              <a:cs typeface="Times New Roman" pitchFamily="18" charset="0"/>
            </a:endParaRPr>
          </a:p>
        </p:txBody>
      </p:sp>
      <p:sp>
        <p:nvSpPr>
          <p:cNvPr id="19" name="TextBox 18"/>
          <p:cNvSpPr txBox="1"/>
          <p:nvPr/>
        </p:nvSpPr>
        <p:spPr>
          <a:xfrm>
            <a:off x="5715000" y="3352800"/>
            <a:ext cx="1295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1072350108"/>
              </p:ext>
            </p:extLst>
          </p:nvPr>
        </p:nvGraphicFramePr>
        <p:xfrm>
          <a:off x="685800" y="2743200"/>
          <a:ext cx="8033084" cy="2377440"/>
        </p:xfrm>
        <a:graphic>
          <a:graphicData uri="http://schemas.openxmlformats.org/drawingml/2006/table">
            <a:tbl>
              <a:tblPr/>
              <a:tblGrid>
                <a:gridCol w="2438400"/>
                <a:gridCol w="5594684"/>
              </a:tblGrid>
              <a:tr h="548640">
                <a:tc>
                  <a:txBody>
                    <a:bodyPr/>
                    <a:lstStyle/>
                    <a:p>
                      <a:r>
                        <a:rPr lang="en-US" sz="2400" b="1" dirty="0" smtClean="0">
                          <a:latin typeface="Times New Roman" pitchFamily="18" charset="0"/>
                          <a:cs typeface="Times New Roman" pitchFamily="18" charset="0"/>
                        </a:rPr>
                        <a:t>Firm</a:t>
                      </a:r>
                      <a:endParaRPr lang="en-US" sz="2400" b="1" dirty="0">
                        <a:latin typeface="Times New Roman" pitchFamily="18" charset="0"/>
                        <a:cs typeface="Times New Roman" pitchFamily="18"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r"/>
                      <a:r>
                        <a:rPr lang="en-US" sz="2400" b="1" dirty="0" smtClean="0">
                          <a:latin typeface="Times New Roman" pitchFamily="18" charset="0"/>
                          <a:cs typeface="Times New Roman" pitchFamily="18" charset="0"/>
                        </a:rPr>
                        <a:t>    Set up</a:t>
                      </a:r>
                      <a:endParaRPr lang="en-US" sz="2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179">
                <a:tc>
                  <a:txBody>
                    <a:bodyPr/>
                    <a:lstStyle/>
                    <a:p>
                      <a:r>
                        <a:rPr lang="en-US" sz="2400" b="1" dirty="0" smtClean="0">
                          <a:latin typeface="Times New Roman" pitchFamily="18" charset="0"/>
                          <a:cs typeface="Times New Roman" pitchFamily="18" charset="0"/>
                        </a:rPr>
                        <a:t>Fond of </a:t>
                      </a:r>
                      <a:endParaRPr lang="en-US" sz="2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latin typeface="Times New Roman" pitchFamily="18" charset="0"/>
                          <a:cs typeface="Times New Roman" pitchFamily="18" charset="0"/>
                        </a:rPr>
                        <a:t>Withdrawn</a:t>
                      </a:r>
                      <a:r>
                        <a:rPr lang="en-US" sz="2400" b="1" baseline="0" dirty="0" smtClean="0">
                          <a:latin typeface="Times New Roman" pitchFamily="18" charset="0"/>
                          <a:cs typeface="Times New Roman" pitchFamily="18" charset="0"/>
                        </a:rPr>
                        <a:t> from service</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137">
                <a:tc>
                  <a:txBody>
                    <a:bodyPr/>
                    <a:lstStyle/>
                    <a:p>
                      <a:r>
                        <a:rPr lang="en-US" sz="2400" b="1" dirty="0" smtClean="0">
                          <a:latin typeface="Times New Roman" pitchFamily="18" charset="0"/>
                          <a:cs typeface="Times New Roman" pitchFamily="18" charset="0"/>
                        </a:rPr>
                        <a:t>Retired</a:t>
                      </a:r>
                      <a:endParaRPr lang="en-US" sz="2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latin typeface="Times New Roman" pitchFamily="18" charset="0"/>
                          <a:cs typeface="Times New Roman" pitchFamily="18" charset="0"/>
                        </a:rPr>
                        <a:t>A mercantile house.</a:t>
                      </a:r>
                      <a:endParaRPr lang="en-US" sz="2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095">
                <a:tc>
                  <a:txBody>
                    <a:bodyPr/>
                    <a:lstStyle/>
                    <a:p>
                      <a:r>
                        <a:rPr lang="en-US" sz="2400" b="1" dirty="0" smtClean="0">
                          <a:latin typeface="Times New Roman" pitchFamily="18" charset="0"/>
                          <a:cs typeface="Times New Roman" pitchFamily="18" charset="0"/>
                        </a:rPr>
                        <a:t>Establish</a:t>
                      </a:r>
                      <a:endParaRPr lang="en-US" sz="2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latin typeface="Times New Roman" pitchFamily="18" charset="0"/>
                          <a:cs typeface="Times New Roman" pitchFamily="18" charset="0"/>
                        </a:rPr>
                        <a:t>Distress / Pain</a:t>
                      </a:r>
                      <a:endParaRPr lang="en-US" sz="2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095">
                <a:tc>
                  <a:txBody>
                    <a:bodyPr/>
                    <a:lstStyle/>
                    <a:p>
                      <a:r>
                        <a:rPr lang="en-US" sz="2400" b="1" dirty="0" smtClean="0">
                          <a:latin typeface="Times New Roman" pitchFamily="18" charset="0"/>
                          <a:cs typeface="Times New Roman" pitchFamily="18" charset="0"/>
                        </a:rPr>
                        <a:t>Sufferings</a:t>
                      </a:r>
                      <a:endParaRPr lang="en-US" sz="2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r"/>
                      <a:r>
                        <a:rPr lang="en-US" sz="2400" b="1" dirty="0" smtClean="0">
                          <a:latin typeface="Times New Roman" pitchFamily="18" charset="0"/>
                          <a:cs typeface="Times New Roman" pitchFamily="18" charset="0"/>
                        </a:rPr>
                        <a:t>Like.</a:t>
                      </a:r>
                      <a:endParaRPr lang="en-US" sz="2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4" name="Straight Arrow Connector 3"/>
          <p:cNvCxnSpPr/>
          <p:nvPr/>
        </p:nvCxnSpPr>
        <p:spPr>
          <a:xfrm>
            <a:off x="1524000" y="3124200"/>
            <a:ext cx="4495800" cy="83820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81200" y="3581400"/>
            <a:ext cx="5867400" cy="137160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133600" y="3048000"/>
            <a:ext cx="5486400" cy="13716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981200" y="3505200"/>
            <a:ext cx="3276600" cy="4572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362200" y="4495800"/>
            <a:ext cx="4267200" cy="3810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14400" y="1371600"/>
            <a:ext cx="7467600" cy="830997"/>
          </a:xfrm>
          <a:prstGeom prst="rect">
            <a:avLst/>
          </a:prstGeom>
          <a:solidFill>
            <a:schemeClr val="accent5">
              <a:lumMod val="40000"/>
              <a:lumOff val="60000"/>
            </a:schemeClr>
          </a:solidFill>
        </p:spPr>
        <p:txBody>
          <a:bodyPr wrap="square" rtlCol="0">
            <a:spAutoFit/>
          </a:bodyPr>
          <a:lstStyle/>
          <a:p>
            <a:pPr algn="ctr"/>
            <a:r>
              <a:rPr lang="en-US" sz="2400" b="1" dirty="0" smtClean="0"/>
              <a:t>Try to match the words on the left with the words on the right that have similar meanings.</a:t>
            </a:r>
            <a:endParaRPr lang="en-US" sz="2400" b="1" dirty="0"/>
          </a:p>
        </p:txBody>
      </p:sp>
      <p:sp>
        <p:nvSpPr>
          <p:cNvPr id="12" name="Rectangle 11"/>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9569" t="46806" r="32895" b="11068"/>
          <a:stretch/>
        </p:blipFill>
        <p:spPr>
          <a:xfrm>
            <a:off x="1371600" y="2209800"/>
            <a:ext cx="2971800" cy="2827780"/>
          </a:xfrm>
          <a:prstGeom prst="rect">
            <a:avLst/>
          </a:prstGeom>
          <a:ln w="28575">
            <a:solidFill>
              <a:schemeClr val="tx1"/>
            </a:solidFill>
          </a:ln>
        </p:spPr>
      </p:pic>
      <p:pic>
        <p:nvPicPr>
          <p:cNvPr id="4" name="Picture 3"/>
          <p:cNvPicPr>
            <a:picLocks noChangeAspect="1"/>
          </p:cNvPicPr>
          <p:nvPr/>
        </p:nvPicPr>
        <p:blipFill rotWithShape="1">
          <a:blip r:embed="rId4"/>
          <a:srcRect l="14474" t="18723" r="31579" b="18089"/>
          <a:stretch/>
        </p:blipFill>
        <p:spPr>
          <a:xfrm>
            <a:off x="4841543" y="2209800"/>
            <a:ext cx="3124200" cy="2836879"/>
          </a:xfrm>
          <a:prstGeom prst="rect">
            <a:avLst/>
          </a:prstGeom>
          <a:ln w="28575">
            <a:solidFill>
              <a:schemeClr val="tx1"/>
            </a:solidFill>
          </a:ln>
        </p:spPr>
      </p:pic>
      <p:sp>
        <p:nvSpPr>
          <p:cNvPr id="5" name="TextBox 4"/>
          <p:cNvSpPr txBox="1"/>
          <p:nvPr/>
        </p:nvSpPr>
        <p:spPr>
          <a:xfrm>
            <a:off x="2628900" y="304800"/>
            <a:ext cx="4495800" cy="646331"/>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600" b="1" dirty="0" smtClean="0"/>
              <a:t>Group/Pair works</a:t>
            </a:r>
            <a:endParaRPr lang="en-US" sz="3600" b="1" dirty="0"/>
          </a:p>
        </p:txBody>
      </p:sp>
      <p:sp>
        <p:nvSpPr>
          <p:cNvPr id="6" name="TextBox 5"/>
          <p:cNvSpPr txBox="1"/>
          <p:nvPr/>
        </p:nvSpPr>
        <p:spPr>
          <a:xfrm>
            <a:off x="533400" y="1217345"/>
            <a:ext cx="8270543" cy="830997"/>
          </a:xfrm>
          <a:prstGeom prst="rect">
            <a:avLst/>
          </a:prstGeom>
          <a:noFill/>
        </p:spPr>
        <p:txBody>
          <a:bodyPr wrap="square" rtlCol="0">
            <a:spAutoFit/>
          </a:bodyPr>
          <a:lstStyle/>
          <a:p>
            <a:pPr algn="ctr"/>
            <a:r>
              <a:rPr lang="en-US" sz="2400" b="1" dirty="0" smtClean="0"/>
              <a:t>Go to section B and read the following letter then answer the following questions.</a:t>
            </a:r>
            <a:endParaRPr lang="en-US" sz="2400" b="1" dirty="0"/>
          </a:p>
        </p:txBody>
      </p:sp>
      <p:sp>
        <p:nvSpPr>
          <p:cNvPr id="7" name="TextBox 6"/>
          <p:cNvSpPr txBox="1"/>
          <p:nvPr/>
        </p:nvSpPr>
        <p:spPr>
          <a:xfrm>
            <a:off x="845024" y="5294695"/>
            <a:ext cx="7620000" cy="1323439"/>
          </a:xfrm>
          <a:prstGeom prst="rect">
            <a:avLst/>
          </a:prstGeom>
          <a:noFill/>
        </p:spPr>
        <p:txBody>
          <a:bodyPr wrap="square" rtlCol="0">
            <a:spAutoFit/>
          </a:bodyPr>
          <a:lstStyle/>
          <a:p>
            <a:pPr marL="342900" indent="-342900">
              <a:buAutoNum type="arabicPeriod"/>
            </a:pPr>
            <a:r>
              <a:rPr lang="en-US" sz="2000" b="1" dirty="0" smtClean="0"/>
              <a:t>Who is the writer of this letter?</a:t>
            </a:r>
          </a:p>
          <a:p>
            <a:pPr marL="342900" indent="-342900">
              <a:buAutoNum type="arabicPeriod"/>
            </a:pPr>
            <a:r>
              <a:rPr lang="en-US" sz="2000" b="1" dirty="0" smtClean="0"/>
              <a:t>Who is she writing to? What is the relationship between the two?</a:t>
            </a:r>
          </a:p>
          <a:p>
            <a:pPr marL="342900" indent="-342900">
              <a:buAutoNum type="arabicPeriod"/>
            </a:pPr>
            <a:r>
              <a:rPr lang="en-US" sz="2000" b="1" dirty="0" smtClean="0"/>
              <a:t>Does the writer have any particular reason for writing this letter?</a:t>
            </a:r>
          </a:p>
          <a:p>
            <a:endParaRPr lang="en-US" sz="2000" b="1" dirty="0"/>
          </a:p>
        </p:txBody>
      </p:sp>
      <p:sp>
        <p:nvSpPr>
          <p:cNvPr id="8" name="Rectangle 7"/>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96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4)">
                                      <p:cBhvr>
                                        <p:cTn id="19" dur="2000"/>
                                        <p:tgtEl>
                                          <p:spTgt spid="3"/>
                                        </p:tgtEl>
                                      </p:cBhvr>
                                    </p:animEffect>
                                  </p:childTnLst>
                                </p:cTn>
                              </p:par>
                            </p:childTnLst>
                          </p:cTn>
                        </p:par>
                        <p:par>
                          <p:cTn id="20" fill="hold">
                            <p:stCondLst>
                              <p:cond delay="2000"/>
                            </p:stCondLst>
                            <p:childTnLst>
                              <p:par>
                                <p:cTn id="21" presetID="21"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4)">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jpg"/>
          <p:cNvPicPr>
            <a:picLocks noChangeAspect="1"/>
          </p:cNvPicPr>
          <p:nvPr/>
        </p:nvPicPr>
        <p:blipFill>
          <a:blip r:embed="rId2"/>
          <a:stretch>
            <a:fillRect/>
          </a:stretch>
        </p:blipFill>
        <p:spPr>
          <a:xfrm>
            <a:off x="1447800" y="1371600"/>
            <a:ext cx="4136571" cy="2859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loud Callout 2"/>
          <p:cNvSpPr/>
          <p:nvPr/>
        </p:nvSpPr>
        <p:spPr>
          <a:xfrm>
            <a:off x="5791200" y="609600"/>
            <a:ext cx="2819400" cy="2133600"/>
          </a:xfrm>
          <a:prstGeom prst="cloudCallout">
            <a:avLst>
              <a:gd name="adj1" fmla="val -91186"/>
              <a:gd name="adj2" fmla="val 53269"/>
            </a:avLst>
          </a:prstGeom>
          <a:solidFill>
            <a:schemeClr val="accent3">
              <a:lumMod val="40000"/>
              <a:lumOff val="6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Stencil" pitchFamily="82" charset="0"/>
                <a:cs typeface="Times New Roman" pitchFamily="18" charset="0"/>
              </a:rPr>
              <a:t>HOME WORK</a:t>
            </a:r>
            <a:endParaRPr lang="en-US" sz="3600" dirty="0">
              <a:solidFill>
                <a:srgbClr val="002060"/>
              </a:solidFill>
              <a:latin typeface="Stencil" pitchFamily="82" charset="0"/>
              <a:cs typeface="Times New Roman" pitchFamily="18" charset="0"/>
            </a:endParaRPr>
          </a:p>
        </p:txBody>
      </p:sp>
      <p:sp>
        <p:nvSpPr>
          <p:cNvPr id="4" name="Rectangle 3"/>
          <p:cNvSpPr/>
          <p:nvPr/>
        </p:nvSpPr>
        <p:spPr>
          <a:xfrm>
            <a:off x="838200" y="4572000"/>
            <a:ext cx="7391400" cy="1524000"/>
          </a:xfrm>
          <a:prstGeom prst="rect">
            <a:avLst/>
          </a:prstGeom>
          <a:solidFill>
            <a:schemeClr val="accent3">
              <a:lumMod val="60000"/>
              <a:lumOff val="4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Think and write about a good work that you can do for someone around you.</a:t>
            </a:r>
            <a:endParaRPr lang="en-US" sz="3200" b="1" dirty="0">
              <a:solidFill>
                <a:srgbClr val="002060"/>
              </a:solidFill>
              <a:latin typeface="Times New Roman" pitchFamily="18" charset="0"/>
              <a:cs typeface="Times New Roman" pitchFamily="18" charset="0"/>
            </a:endParaRPr>
          </a:p>
        </p:txBody>
      </p:sp>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0"/>
            <a:ext cx="6248400" cy="1600200"/>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effectLst>
                  <a:outerShdw blurRad="76200" dist="50800" dir="5400000" algn="tl" rotWithShape="0">
                    <a:srgbClr val="000000">
                      <a:alpha val="65000"/>
                    </a:srgbClr>
                  </a:outerShdw>
                </a:effectLst>
                <a:latin typeface="Book Antiqua" pitchFamily="18" charset="0"/>
                <a:cs typeface="MonooMJ" pitchFamily="2" charset="0"/>
              </a:rPr>
              <a:t>Acknowledgement</a:t>
            </a:r>
            <a:endParaRPr lang="en-US" sz="4000" b="1" spc="50" dirty="0">
              <a:ln w="11430"/>
              <a:effectLst>
                <a:outerShdw blurRad="76200" dist="50800" dir="5400000" algn="tl" rotWithShape="0">
                  <a:srgbClr val="000000">
                    <a:alpha val="65000"/>
                  </a:srgbClr>
                </a:outerShdw>
              </a:effectLst>
              <a:latin typeface="Book Antiqua" pitchFamily="18" charset="0"/>
              <a:cs typeface="MonooMJ" pitchFamily="2" charset="0"/>
            </a:endParaRPr>
          </a:p>
        </p:txBody>
      </p:sp>
      <p:sp>
        <p:nvSpPr>
          <p:cNvPr id="5" name="TextBox 4"/>
          <p:cNvSpPr txBox="1"/>
          <p:nvPr/>
        </p:nvSpPr>
        <p:spPr>
          <a:xfrm>
            <a:off x="762000" y="2028735"/>
            <a:ext cx="7924800" cy="1200329"/>
          </a:xfrm>
          <a:prstGeom prst="rect">
            <a:avLst/>
          </a:prstGeom>
          <a:noFill/>
          <a:ln w="38100">
            <a:solidFill>
              <a:schemeClr val="tx1"/>
            </a:solidFill>
          </a:ln>
        </p:spPr>
        <p:txBody>
          <a:bodyPr wrap="square" rtlCol="0">
            <a:spAutoFit/>
          </a:bodyPr>
          <a:lstStyle/>
          <a:p>
            <a:pPr algn="ctr"/>
            <a:r>
              <a:rPr lang="en-US" sz="2400" b="1" dirty="0" smtClean="0">
                <a:solidFill>
                  <a:srgbClr val="003399"/>
                </a:solidFill>
                <a:latin typeface="Book Antiqua" pitchFamily="18" charset="0"/>
                <a:cs typeface="Nikosh" pitchFamily="2" charset="0"/>
              </a:rPr>
              <a:t>We would like to express our cordial gratitude to the  Ministry of Education, Directorate of Secondary &amp; Higher Education, NCTB, a2i</a:t>
            </a:r>
            <a:endParaRPr lang="en-US" sz="2400" b="1" dirty="0">
              <a:solidFill>
                <a:srgbClr val="003399"/>
              </a:solidFill>
              <a:latin typeface="Book Antiqua" pitchFamily="18" charset="0"/>
              <a:cs typeface="Nikosh" pitchFamily="2" charset="0"/>
            </a:endParaRPr>
          </a:p>
        </p:txBody>
      </p:sp>
      <p:sp>
        <p:nvSpPr>
          <p:cNvPr id="3" name="Rectangle 2"/>
          <p:cNvSpPr/>
          <p:nvPr/>
        </p:nvSpPr>
        <p:spPr>
          <a:xfrm>
            <a:off x="0" y="0"/>
            <a:ext cx="9144000" cy="68580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95700" y="3387520"/>
            <a:ext cx="1905000" cy="752565"/>
          </a:xfrm>
          <a:prstGeom prst="ellipse">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latin typeface="Book Antiqua" pitchFamily="18" charset="0"/>
                <a:cs typeface="Nikosh" pitchFamily="2" charset="0"/>
              </a:rPr>
              <a:t>and</a:t>
            </a:r>
          </a:p>
        </p:txBody>
      </p:sp>
      <p:sp>
        <p:nvSpPr>
          <p:cNvPr id="8" name="Rectangle 7"/>
          <p:cNvSpPr/>
          <p:nvPr/>
        </p:nvSpPr>
        <p:spPr>
          <a:xfrm>
            <a:off x="838200" y="4298541"/>
            <a:ext cx="7772400" cy="2129555"/>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3399"/>
                </a:solidFill>
                <a:latin typeface="Book Antiqua" pitchFamily="18" charset="0"/>
                <a:cs typeface="Nikosh" pitchFamily="2" charset="0"/>
              </a:rPr>
              <a:t>the panel of honorable editors ( Md. Jahangir </a:t>
            </a:r>
            <a:r>
              <a:rPr lang="en-US" sz="2400" b="1" dirty="0" err="1">
                <a:solidFill>
                  <a:srgbClr val="003399"/>
                </a:solidFill>
                <a:latin typeface="Book Antiqua" pitchFamily="18" charset="0"/>
                <a:cs typeface="Nikosh" pitchFamily="2" charset="0"/>
              </a:rPr>
              <a:t>Hasan</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a:t>
            </a:r>
            <a:r>
              <a:rPr lang="en-US" sz="2400" b="1" dirty="0" err="1">
                <a:solidFill>
                  <a:srgbClr val="003399"/>
                </a:solidFill>
                <a:latin typeface="Book Antiqua" pitchFamily="18" charset="0"/>
                <a:cs typeface="Nikosh" pitchFamily="2" charset="0"/>
              </a:rPr>
              <a:t>Rangpur</a:t>
            </a:r>
            <a:r>
              <a:rPr lang="en-US" sz="2400" b="1" dirty="0">
                <a:solidFill>
                  <a:srgbClr val="003399"/>
                </a:solidFill>
                <a:latin typeface="Book Antiqua" pitchFamily="18" charset="0"/>
                <a:cs typeface="Nikosh" pitchFamily="2" charset="0"/>
              </a:rPr>
              <a:t>, </a:t>
            </a:r>
            <a:r>
              <a:rPr lang="en-US" sz="2400" b="1" dirty="0" err="1" smtClean="0">
                <a:solidFill>
                  <a:srgbClr val="003399"/>
                </a:solidFill>
                <a:latin typeface="Book Antiqua" pitchFamily="18" charset="0"/>
                <a:cs typeface="Nikosh" pitchFamily="2" charset="0"/>
              </a:rPr>
              <a:t>Ranjit</a:t>
            </a:r>
            <a:r>
              <a:rPr lang="en-US" sz="2400" b="1" dirty="0" smtClean="0">
                <a:solidFill>
                  <a:srgbClr val="003399"/>
                </a:solidFill>
                <a:latin typeface="Book Antiqua" pitchFamily="18" charset="0"/>
                <a:cs typeface="Nikosh" pitchFamily="2" charset="0"/>
              </a:rPr>
              <a:t> </a:t>
            </a:r>
            <a:r>
              <a:rPr lang="en-US" sz="2400" b="1" dirty="0" err="1">
                <a:solidFill>
                  <a:srgbClr val="003399"/>
                </a:solidFill>
                <a:latin typeface="Book Antiqua" pitchFamily="18" charset="0"/>
                <a:cs typeface="Nikosh" pitchFamily="2" charset="0"/>
              </a:rPr>
              <a:t>Poddar</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and </a:t>
            </a:r>
            <a:r>
              <a:rPr lang="en-US" sz="2400" b="1" dirty="0" err="1">
                <a:solidFill>
                  <a:srgbClr val="003399"/>
                </a:solidFill>
                <a:latin typeface="Book Antiqua" pitchFamily="18" charset="0"/>
                <a:cs typeface="Nikosh" pitchFamily="2" charset="0"/>
              </a:rPr>
              <a:t>Urmila</a:t>
            </a:r>
            <a:r>
              <a:rPr lang="en-US" sz="2400" b="1" dirty="0">
                <a:solidFill>
                  <a:srgbClr val="003399"/>
                </a:solidFill>
                <a:latin typeface="Book Antiqua" pitchFamily="18" charset="0"/>
                <a:cs typeface="Nikosh" pitchFamily="2" charset="0"/>
              </a:rPr>
              <a:t> Ahmed,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to enrich the contents.</a:t>
            </a:r>
          </a:p>
        </p:txBody>
      </p:sp>
      <p:sp>
        <p:nvSpPr>
          <p:cNvPr id="9" name="Rectangle 8"/>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54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3048000" y="2286000"/>
            <a:ext cx="3505200" cy="16383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THE END</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3" name="Rectangle 2"/>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repeatCount="2000" fill="hold" grpId="0" nodeType="clickEffect">
                                  <p:stCondLst>
                                    <p:cond delay="20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animEffect transition="in" filter="fade">
                                      <p:cBhvr>
                                        <p:cTn id="9" dur="2000"/>
                                        <p:tgtEl>
                                          <p:spTgt spid="1026"/>
                                        </p:tgtEl>
                                      </p:cBhvr>
                                    </p:animEffect>
                                    <p:anim calcmode="lin" valueType="num">
                                      <p:cBhvr>
                                        <p:cTn id="10" dur="2000" fill="hold"/>
                                        <p:tgtEl>
                                          <p:spTgt spid="1026"/>
                                        </p:tgtEl>
                                        <p:attrNameLst>
                                          <p:attrName>ppt_x</p:attrName>
                                        </p:attrNameLst>
                                      </p:cBhvr>
                                      <p:tavLst>
                                        <p:tav tm="0">
                                          <p:val>
                                            <p:fltVal val="0.5"/>
                                          </p:val>
                                        </p:tav>
                                        <p:tav tm="100000">
                                          <p:val>
                                            <p:strVal val="#ppt_x"/>
                                          </p:val>
                                        </p:tav>
                                      </p:tavLst>
                                    </p:anim>
                                    <p:anim calcmode="lin" valueType="num">
                                      <p:cBhvr>
                                        <p:cTn id="11" dur="2000" fill="hold"/>
                                        <p:tgtEl>
                                          <p:spTgt spid="102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300969_142672782549986_708389158_n.jpg"/>
          <p:cNvPicPr>
            <a:picLocks noChangeAspect="1"/>
          </p:cNvPicPr>
          <p:nvPr/>
        </p:nvPicPr>
        <p:blipFill>
          <a:blip r:embed="rId3"/>
          <a:stretch>
            <a:fillRect/>
          </a:stretch>
        </p:blipFill>
        <p:spPr>
          <a:xfrm>
            <a:off x="1981200" y="685800"/>
            <a:ext cx="472440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26" name="WordArt 2"/>
          <p:cNvSpPr>
            <a:spLocks noChangeArrowheads="1" noChangeShapeType="1" noTextEdit="1"/>
          </p:cNvSpPr>
          <p:nvPr/>
        </p:nvSpPr>
        <p:spPr bwMode="auto">
          <a:xfrm>
            <a:off x="1676400" y="3962400"/>
            <a:ext cx="5867400" cy="15335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4" name="Rectangle 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524000" y="609600"/>
            <a:ext cx="5867400" cy="1066800"/>
          </a:xfrm>
          <a:prstGeom prst="ellipseRibbon2">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chemeClr val="tx1"/>
                </a:solidFill>
                <a:effectLst>
                  <a:outerShdw blurRad="38100" dist="19050" dir="2700000" algn="tl" rotWithShape="0">
                    <a:schemeClr val="dk1">
                      <a:alpha val="40000"/>
                    </a:schemeClr>
                  </a:outerShdw>
                </a:effectLst>
                <a:latin typeface="Elephant" pitchFamily="18" charset="0"/>
                <a:cs typeface="Times New Roman" pitchFamily="18" charset="0"/>
              </a:rPr>
              <a:t>IDENTITY</a:t>
            </a:r>
            <a:endParaRPr lang="en-US" sz="3200" dirty="0">
              <a:ln w="0"/>
              <a:solidFill>
                <a:schemeClr val="tx1"/>
              </a:solidFill>
              <a:effectLst>
                <a:outerShdw blurRad="38100" dist="19050" dir="2700000" algn="tl" rotWithShape="0">
                  <a:schemeClr val="dk1">
                    <a:alpha val="40000"/>
                  </a:schemeClr>
                </a:outerShdw>
              </a:effectLst>
              <a:latin typeface="Elephant" pitchFamily="18" charset="0"/>
              <a:cs typeface="Times New Roman" pitchFamily="18" charset="0"/>
            </a:endParaRPr>
          </a:p>
        </p:txBody>
      </p:sp>
      <p:sp>
        <p:nvSpPr>
          <p:cNvPr id="6" name="TextBox 5"/>
          <p:cNvSpPr txBox="1"/>
          <p:nvPr/>
        </p:nvSpPr>
        <p:spPr>
          <a:xfrm>
            <a:off x="914400" y="1981200"/>
            <a:ext cx="7391400" cy="1692771"/>
          </a:xfrm>
          <a:prstGeom prst="rect">
            <a:avLst/>
          </a:prstGeom>
          <a:solidFill>
            <a:schemeClr val="accent3">
              <a:lumMod val="40000"/>
              <a:lumOff val="6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r>
              <a:rPr lang="en-US" sz="3200" dirty="0" smtClean="0">
                <a:latin typeface="Times New Roman" pitchFamily="18" charset="0"/>
                <a:cs typeface="Times New Roman" pitchFamily="18" charset="0"/>
              </a:rPr>
              <a:t>SK. Md. </a:t>
            </a:r>
            <a:r>
              <a:rPr lang="en-US" sz="3200" dirty="0" err="1" smtClean="0">
                <a:latin typeface="Times New Roman" pitchFamily="18" charset="0"/>
                <a:cs typeface="Times New Roman" pitchFamily="18" charset="0"/>
              </a:rPr>
              <a:t>Harunar</a:t>
            </a:r>
            <a:r>
              <a:rPr lang="en-US" sz="3200" dirty="0" smtClean="0">
                <a:latin typeface="Times New Roman" pitchFamily="18" charset="0"/>
                <a:cs typeface="Times New Roman" pitchFamily="18" charset="0"/>
              </a:rPr>
              <a:t> Rashid</a:t>
            </a:r>
            <a:endParaRPr lang="en-US"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Senior Assist: Teacher</a:t>
            </a:r>
          </a:p>
          <a:p>
            <a:pPr algn="ctr"/>
            <a:r>
              <a:rPr lang="en-US" sz="2400" dirty="0" err="1" smtClean="0">
                <a:latin typeface="Times New Roman" pitchFamily="18" charset="0"/>
                <a:cs typeface="Times New Roman" pitchFamily="18" charset="0"/>
              </a:rPr>
              <a:t>Sonatola</a:t>
            </a:r>
            <a:r>
              <a:rPr lang="en-US" sz="2400" dirty="0" smtClean="0">
                <a:latin typeface="Times New Roman" pitchFamily="18" charset="0"/>
                <a:cs typeface="Times New Roman" pitchFamily="18" charset="0"/>
              </a:rPr>
              <a:t> Model High School,     </a:t>
            </a:r>
          </a:p>
          <a:p>
            <a:pPr algn="ct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Sonatola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Bogra</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7" name="TextBox 6"/>
          <p:cNvSpPr txBox="1"/>
          <p:nvPr/>
        </p:nvSpPr>
        <p:spPr>
          <a:xfrm>
            <a:off x="1219200" y="3962400"/>
            <a:ext cx="6705600" cy="1692771"/>
          </a:xfrm>
          <a:prstGeom prst="rect">
            <a:avLst/>
          </a:prstGeom>
          <a:solidFill>
            <a:schemeClr val="accent6">
              <a:lumMod val="40000"/>
              <a:lumOff val="6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r>
              <a:rPr lang="en-US" sz="2400" dirty="0" smtClean="0">
                <a:latin typeface="Times New Roman" pitchFamily="18" charset="0"/>
                <a:cs typeface="Times New Roman" pitchFamily="18" charset="0"/>
              </a:rPr>
              <a:t>Lesson</a:t>
            </a:r>
          </a:p>
          <a:p>
            <a:pPr algn="ctr"/>
            <a:r>
              <a:rPr lang="en-US" sz="3200" dirty="0" smtClean="0">
                <a:latin typeface="Times New Roman" pitchFamily="18" charset="0"/>
                <a:cs typeface="Times New Roman" pitchFamily="18" charset="0"/>
              </a:rPr>
              <a:t>ENGLISH FOR TODAY</a:t>
            </a:r>
          </a:p>
          <a:p>
            <a:pPr algn="ctr"/>
            <a:r>
              <a:rPr lang="en-US" sz="2400" dirty="0" smtClean="0">
                <a:latin typeface="Times New Roman" pitchFamily="18" charset="0"/>
                <a:cs typeface="Times New Roman" pitchFamily="18" charset="0"/>
              </a:rPr>
              <a:t>CLASS : SIX</a:t>
            </a:r>
          </a:p>
          <a:p>
            <a:pPr algn="ctr"/>
            <a:r>
              <a:rPr lang="en-US" sz="2400" dirty="0" smtClean="0">
                <a:latin typeface="Times New Roman" pitchFamily="18" charset="0"/>
                <a:cs typeface="Times New Roman" pitchFamily="18" charset="0"/>
              </a:rPr>
              <a:t>UNIT  ----  LESSON – 16</a:t>
            </a:r>
          </a:p>
        </p:txBody>
      </p:sp>
      <p:pic>
        <p:nvPicPr>
          <p:cNvPr id="5" name="Picture 4" descr="viii.jpg"/>
          <p:cNvPicPr>
            <a:picLocks noChangeAspect="1"/>
          </p:cNvPicPr>
          <p:nvPr/>
        </p:nvPicPr>
        <p:blipFill>
          <a:blip r:embed="rId3"/>
          <a:stretch>
            <a:fillRect/>
          </a:stretch>
        </p:blipFill>
        <p:spPr>
          <a:xfrm>
            <a:off x="1524000" y="4114800"/>
            <a:ext cx="858253" cy="1371600"/>
          </a:xfrm>
          <a:prstGeom prst="rect">
            <a:avLst/>
          </a:prstGeom>
        </p:spPr>
      </p:pic>
      <p:pic>
        <p:nvPicPr>
          <p:cNvPr id="8" name="Picture 7" descr="Myself.jpg"/>
          <p:cNvPicPr>
            <a:picLocks noChangeAspect="1"/>
          </p:cNvPicPr>
          <p:nvPr/>
        </p:nvPicPr>
        <p:blipFill>
          <a:blip r:embed="rId4"/>
          <a:stretch>
            <a:fillRect/>
          </a:stretch>
        </p:blipFill>
        <p:spPr>
          <a:xfrm>
            <a:off x="1447800" y="2133600"/>
            <a:ext cx="734291" cy="1295400"/>
          </a:xfrm>
          <a:prstGeom prst="rect">
            <a:avLst/>
          </a:prstGeom>
          <a:ln w="28575">
            <a:solidFill>
              <a:schemeClr val="tx1"/>
            </a:solidFill>
          </a:ln>
        </p:spPr>
      </p:pic>
      <p:sp>
        <p:nvSpPr>
          <p:cNvPr id="9" name="Rectangle 8"/>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childTnLst>
                          </p:cTn>
                        </p:par>
                        <p:par>
                          <p:cTn id="25" fill="hold">
                            <p:stCondLst>
                              <p:cond delay="1500"/>
                            </p:stCondLst>
                            <p:childTnLst>
                              <p:par>
                                <p:cTn id="26" presetID="29"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0044" t="33333" r="32431" b="29167"/>
          <a:stretch/>
        </p:blipFill>
        <p:spPr>
          <a:xfrm>
            <a:off x="2324100" y="1676400"/>
            <a:ext cx="4572000" cy="350195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extBox 3"/>
          <p:cNvSpPr txBox="1"/>
          <p:nvPr/>
        </p:nvSpPr>
        <p:spPr>
          <a:xfrm>
            <a:off x="1219200" y="457200"/>
            <a:ext cx="6781800" cy="954107"/>
          </a:xfrm>
          <a:prstGeom prst="rect">
            <a:avLst/>
          </a:prstGeom>
          <a:solidFill>
            <a:schemeClr val="accent3">
              <a:lumMod val="40000"/>
              <a:lumOff val="60000"/>
            </a:schemeClr>
          </a:solidFill>
        </p:spPr>
        <p:txBody>
          <a:bodyPr wrap="square" rtlCol="0">
            <a:spAutoFit/>
          </a:bodyPr>
          <a:lstStyle/>
          <a:p>
            <a:pPr algn="ctr"/>
            <a:r>
              <a:rPr lang="en-US" sz="2800" b="1" dirty="0" smtClean="0"/>
              <a:t>Look at the picture, talk with your partner, who are they and what are they doing?</a:t>
            </a:r>
            <a:endParaRPr lang="en-US" sz="2800" b="1" dirty="0"/>
          </a:p>
        </p:txBody>
      </p:sp>
      <p:sp>
        <p:nvSpPr>
          <p:cNvPr id="5" name="TextBox 4"/>
          <p:cNvSpPr txBox="1"/>
          <p:nvPr/>
        </p:nvSpPr>
        <p:spPr>
          <a:xfrm>
            <a:off x="838200" y="5566560"/>
            <a:ext cx="7696200" cy="461665"/>
          </a:xfrm>
          <a:prstGeom prst="rect">
            <a:avLst/>
          </a:prstGeom>
          <a:noFill/>
        </p:spPr>
        <p:txBody>
          <a:bodyPr wrap="square" rtlCol="0">
            <a:spAutoFit/>
          </a:bodyPr>
          <a:lstStyle/>
          <a:p>
            <a:r>
              <a:rPr lang="en-US" sz="2400" b="1" dirty="0" smtClean="0"/>
              <a:t>They are retired women and gossiping among themselves.</a:t>
            </a:r>
            <a:endParaRPr lang="en-US" sz="2400" b="1" dirty="0"/>
          </a:p>
        </p:txBody>
      </p:sp>
      <p:sp>
        <p:nvSpPr>
          <p:cNvPr id="6" name="Rectangle 5"/>
          <p:cNvSpPr/>
          <p:nvPr/>
        </p:nvSpPr>
        <p:spPr>
          <a:xfrm>
            <a:off x="0" y="0"/>
            <a:ext cx="9144000" cy="6858000"/>
          </a:xfrm>
          <a:prstGeom prst="rect">
            <a:avLst/>
          </a:prstGeom>
          <a:noFill/>
          <a:ln w="88900" cmpd="thickThi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4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62100" y="792480"/>
            <a:ext cx="6019800" cy="685800"/>
          </a:xfrm>
          <a:prstGeom prst="rect">
            <a:avLst/>
          </a:prstGeom>
          <a:no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70C0"/>
                </a:solidFill>
                <a:latin typeface="Elephant" pitchFamily="18" charset="0"/>
                <a:cs typeface="Times New Roman" pitchFamily="18" charset="0"/>
              </a:rPr>
              <a:t>LESSON DECLARATION</a:t>
            </a:r>
            <a:endParaRPr lang="en-US" sz="2800" dirty="0">
              <a:solidFill>
                <a:srgbClr val="0070C0"/>
              </a:solidFill>
              <a:latin typeface="Elephant" pitchFamily="18" charset="0"/>
              <a:cs typeface="Times New Roman" pitchFamily="18" charset="0"/>
            </a:endParaRPr>
          </a:p>
        </p:txBody>
      </p:sp>
      <p:sp>
        <p:nvSpPr>
          <p:cNvPr id="14" name="TextBox 13"/>
          <p:cNvSpPr txBox="1"/>
          <p:nvPr/>
        </p:nvSpPr>
        <p:spPr>
          <a:xfrm>
            <a:off x="990600" y="5486400"/>
            <a:ext cx="7162800" cy="769441"/>
          </a:xfrm>
          <a:prstGeom prst="rect">
            <a:avLst/>
          </a:prstGeom>
          <a:solidFill>
            <a:schemeClr val="accent5">
              <a:lumMod val="60000"/>
              <a:lumOff val="40000"/>
            </a:schemeClr>
          </a:solidFill>
          <a:ln w="38100">
            <a:solidFill>
              <a:schemeClr val="tx1"/>
            </a:solidFill>
          </a:ln>
        </p:spPr>
        <p:txBody>
          <a:bodyPr wrap="square" rtlCol="0">
            <a:spAutoFit/>
          </a:bodyPr>
          <a:lstStyle/>
          <a:p>
            <a:pPr algn="ctr"/>
            <a:r>
              <a:rPr lang="en-US" sz="4400" dirty="0" smtClean="0">
                <a:latin typeface="Elephant" pitchFamily="18" charset="0"/>
              </a:rPr>
              <a:t>An old people’s home</a:t>
            </a:r>
            <a:endParaRPr lang="en-US" sz="4400" dirty="0">
              <a:latin typeface="Elephant" pitchFamily="18" charset="0"/>
            </a:endParaRPr>
          </a:p>
        </p:txBody>
      </p:sp>
      <p:pic>
        <p:nvPicPr>
          <p:cNvPr id="6" name="Picture 5" descr="old woman.jpg"/>
          <p:cNvPicPr>
            <a:picLocks noChangeAspect="1"/>
          </p:cNvPicPr>
          <p:nvPr/>
        </p:nvPicPr>
        <p:blipFill>
          <a:blip r:embed="rId2"/>
          <a:stretch>
            <a:fillRect/>
          </a:stretch>
        </p:blipFill>
        <p:spPr>
          <a:xfrm>
            <a:off x="2514600" y="1981200"/>
            <a:ext cx="3671888"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2000" fill="hold"/>
                                        <p:tgtEl>
                                          <p:spTgt spid="14"/>
                                        </p:tgtEl>
                                        <p:attrNameLst>
                                          <p:attrName>ppt_x</p:attrName>
                                        </p:attrNameLst>
                                      </p:cBhvr>
                                      <p:tavLst>
                                        <p:tav tm="0">
                                          <p:val>
                                            <p:strVal val="1+#ppt_w/2"/>
                                          </p:val>
                                        </p:tav>
                                        <p:tav tm="100000">
                                          <p:val>
                                            <p:strVal val="#ppt_x"/>
                                          </p:val>
                                        </p:tav>
                                      </p:tavLst>
                                    </p:anim>
                                    <p:anim calcmode="lin" valueType="num">
                                      <p:cBhvr additive="base">
                                        <p:cTn id="21"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828800" y="685800"/>
            <a:ext cx="5638800" cy="762000"/>
          </a:xfrm>
          <a:prstGeom prst="round2DiagRect">
            <a:avLst/>
          </a:prstGeom>
          <a:solidFill>
            <a:schemeClr val="accent3">
              <a:lumMod val="40000"/>
              <a:lumOff val="6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Times New Roman" pitchFamily="18" charset="0"/>
                <a:cs typeface="Times New Roman" pitchFamily="18" charset="0"/>
              </a:rPr>
              <a:t>Learning  outcomes</a:t>
            </a:r>
            <a:endParaRPr lang="en-US" sz="3600" dirty="0">
              <a:solidFill>
                <a:srgbClr val="002060"/>
              </a:solidFill>
              <a:latin typeface="Times New Roman" pitchFamily="18" charset="0"/>
              <a:cs typeface="Times New Roman" pitchFamily="18" charset="0"/>
            </a:endParaRPr>
          </a:p>
        </p:txBody>
      </p:sp>
      <p:sp>
        <p:nvSpPr>
          <p:cNvPr id="3" name="Rounded Rectangle 2"/>
          <p:cNvSpPr/>
          <p:nvPr/>
        </p:nvSpPr>
        <p:spPr>
          <a:xfrm>
            <a:off x="1143000" y="1905000"/>
            <a:ext cx="7010400" cy="3962400"/>
          </a:xfrm>
          <a:prstGeom prst="roundRect">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2060"/>
                </a:solidFill>
                <a:latin typeface="Times New Roman" pitchFamily="18" charset="0"/>
                <a:cs typeface="Times New Roman" pitchFamily="18" charset="0"/>
              </a:rPr>
              <a:t>After completing this lesson, students will be able to</a:t>
            </a:r>
          </a:p>
          <a:p>
            <a:endParaRPr lang="en-US" sz="2400" dirty="0" smtClean="0">
              <a:solidFill>
                <a:srgbClr val="002060"/>
              </a:solidFill>
              <a:latin typeface="Times New Roman" pitchFamily="18" charset="0"/>
              <a:cs typeface="Times New Roman" pitchFamily="18" charset="0"/>
            </a:endParaRPr>
          </a:p>
          <a:p>
            <a:pPr>
              <a:buFont typeface="Wingdings" pitchFamily="2" charset="2"/>
              <a:buChar char="Ø"/>
            </a:pPr>
            <a:r>
              <a:rPr lang="en-US" sz="2400" dirty="0" smtClean="0">
                <a:solidFill>
                  <a:srgbClr val="002060"/>
                </a:solidFill>
                <a:latin typeface="Times New Roman" pitchFamily="18" charset="0"/>
                <a:cs typeface="Times New Roman" pitchFamily="18" charset="0"/>
              </a:rPr>
              <a:t> read and understand texts</a:t>
            </a:r>
          </a:p>
          <a:p>
            <a:pPr>
              <a:buFont typeface="Wingdings" pitchFamily="2" charset="2"/>
              <a:buChar char="Ø"/>
            </a:pPr>
            <a:r>
              <a:rPr lang="en-US" sz="2400" dirty="0" smtClean="0">
                <a:solidFill>
                  <a:srgbClr val="002060"/>
                </a:solidFill>
                <a:latin typeface="Times New Roman" pitchFamily="18" charset="0"/>
                <a:cs typeface="Times New Roman" pitchFamily="18" charset="0"/>
              </a:rPr>
              <a:t> infer meaning from context </a:t>
            </a:r>
          </a:p>
          <a:p>
            <a:pPr>
              <a:buFont typeface="Wingdings" pitchFamily="2" charset="2"/>
              <a:buChar char="Ø"/>
            </a:pPr>
            <a:r>
              <a:rPr lang="en-US" sz="2400" dirty="0" smtClean="0">
                <a:solidFill>
                  <a:srgbClr val="002060"/>
                </a:solidFill>
                <a:latin typeface="Times New Roman" pitchFamily="18" charset="0"/>
                <a:cs typeface="Times New Roman" pitchFamily="18" charset="0"/>
              </a:rPr>
              <a:t> ask and answer questions</a:t>
            </a:r>
          </a:p>
          <a:p>
            <a:pPr>
              <a:buFont typeface="Wingdings" pitchFamily="2" charset="2"/>
              <a:buChar char="Ø"/>
            </a:pPr>
            <a:r>
              <a:rPr lang="en-US" sz="2400" dirty="0" smtClean="0">
                <a:solidFill>
                  <a:srgbClr val="002060"/>
                </a:solidFill>
                <a:latin typeface="Times New Roman" pitchFamily="18" charset="0"/>
                <a:cs typeface="Times New Roman" pitchFamily="18" charset="0"/>
              </a:rPr>
              <a:t> write answers to questions.</a:t>
            </a:r>
            <a:endParaRPr lang="en-US" sz="2400" dirty="0">
              <a:solidFill>
                <a:srgbClr val="002060"/>
              </a:solidFill>
              <a:latin typeface="Times New Roman" pitchFamily="18" charset="0"/>
              <a:cs typeface="Times New Roman" pitchFamily="18" charset="0"/>
            </a:endParaRPr>
          </a:p>
        </p:txBody>
      </p:sp>
      <p:sp>
        <p:nvSpPr>
          <p:cNvPr id="4" name="Rectangle 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219200" y="228600"/>
            <a:ext cx="6400799" cy="838200"/>
          </a:xfrm>
          <a:prstGeom prst="ellipseRibbon2">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mj-lt"/>
                <a:cs typeface="Times New Roman" pitchFamily="18" charset="0"/>
              </a:rPr>
              <a:t>Individual work</a:t>
            </a:r>
          </a:p>
        </p:txBody>
      </p:sp>
      <p:sp>
        <p:nvSpPr>
          <p:cNvPr id="5" name="TextBox 4"/>
          <p:cNvSpPr txBox="1"/>
          <p:nvPr/>
        </p:nvSpPr>
        <p:spPr>
          <a:xfrm>
            <a:off x="838200" y="1219200"/>
            <a:ext cx="7848600" cy="707886"/>
          </a:xfrm>
          <a:prstGeom prst="rect">
            <a:avLst/>
          </a:prstGeom>
          <a:noFill/>
        </p:spPr>
        <p:txBody>
          <a:bodyPr wrap="square" rtlCol="0">
            <a:spAutoFit/>
          </a:bodyPr>
          <a:lstStyle/>
          <a:p>
            <a:pPr algn="ctr"/>
            <a:r>
              <a:rPr lang="en-US" sz="2000" b="1" dirty="0" smtClean="0">
                <a:latin typeface="+mj-lt"/>
                <a:cs typeface="Times New Roman" pitchFamily="18" charset="0"/>
              </a:rPr>
              <a:t>Close your book and lesson to me carefully. Now write the following sentences (if they are true or false. If false, then give the right answers).</a:t>
            </a:r>
            <a:endParaRPr lang="en-US" sz="2000" b="1" dirty="0">
              <a:latin typeface="+mj-lt"/>
              <a:cs typeface="Times New Roman" pitchFamily="18" charset="0"/>
            </a:endParaRPr>
          </a:p>
        </p:txBody>
      </p:sp>
      <p:sp>
        <p:nvSpPr>
          <p:cNvPr id="7" name="TextBox 6"/>
          <p:cNvSpPr txBox="1"/>
          <p:nvPr/>
        </p:nvSpPr>
        <p:spPr>
          <a:xfrm>
            <a:off x="834788" y="4338191"/>
            <a:ext cx="7619999" cy="1692771"/>
          </a:xfrm>
          <a:prstGeom prst="rect">
            <a:avLst/>
          </a:prstGeom>
          <a:noFill/>
        </p:spPr>
        <p:txBody>
          <a:bodyPr wrap="square" rtlCol="0">
            <a:spAutoFit/>
          </a:bodyPr>
          <a:lstStyle/>
          <a:p>
            <a:pPr marL="342900" indent="-342900"/>
            <a:r>
              <a:rPr lang="en-US" dirty="0" smtClean="0"/>
              <a:t> </a:t>
            </a:r>
            <a:r>
              <a:rPr lang="en-US" sz="2000" dirty="0" smtClean="0">
                <a:latin typeface="Times New Roman" pitchFamily="18" charset="0"/>
                <a:cs typeface="Times New Roman" pitchFamily="18" charset="0"/>
              </a:rPr>
              <a:t>1. </a:t>
            </a:r>
            <a:r>
              <a:rPr lang="en-US" sz="2000" b="1" dirty="0" err="1" smtClean="0">
                <a:latin typeface="+mj-lt"/>
                <a:cs typeface="Times New Roman" pitchFamily="18" charset="0"/>
              </a:rPr>
              <a:t>Suraiya</a:t>
            </a:r>
            <a:r>
              <a:rPr lang="en-US" sz="2000" b="1" dirty="0" smtClean="0">
                <a:latin typeface="+mj-lt"/>
                <a:cs typeface="Times New Roman" pitchFamily="18" charset="0"/>
              </a:rPr>
              <a:t> Begum spends most her time taking care of her family.</a:t>
            </a:r>
          </a:p>
          <a:p>
            <a:pPr marL="342900" indent="-342900"/>
            <a:r>
              <a:rPr lang="en-US" sz="2000" b="1" dirty="0" smtClean="0">
                <a:latin typeface="+mj-lt"/>
                <a:cs typeface="Times New Roman" pitchFamily="18" charset="0"/>
              </a:rPr>
              <a:t> 2. She wants to set up a school for adults who cannot read or write.</a:t>
            </a:r>
          </a:p>
          <a:p>
            <a:pPr marL="342900" indent="-342900"/>
            <a:r>
              <a:rPr lang="en-US" sz="2000" b="1" dirty="0" smtClean="0">
                <a:latin typeface="+mj-lt"/>
                <a:cs typeface="Times New Roman" pitchFamily="18" charset="0"/>
              </a:rPr>
              <a:t> 3. There is already an old people’s home in the town. </a:t>
            </a:r>
          </a:p>
          <a:p>
            <a:pPr marL="342900" indent="-342900"/>
            <a:r>
              <a:rPr lang="en-US" sz="2000" b="1" dirty="0" smtClean="0">
                <a:latin typeface="+mj-lt"/>
                <a:cs typeface="Times New Roman" pitchFamily="18" charset="0"/>
              </a:rPr>
              <a:t>4. </a:t>
            </a:r>
            <a:r>
              <a:rPr lang="en-US" sz="2000" b="1" dirty="0" err="1" smtClean="0">
                <a:latin typeface="+mj-lt"/>
                <a:cs typeface="Times New Roman" pitchFamily="18" charset="0"/>
              </a:rPr>
              <a:t>Mariam</a:t>
            </a:r>
            <a:r>
              <a:rPr lang="en-US" sz="2000" b="1" dirty="0" smtClean="0">
                <a:latin typeface="+mj-lt"/>
                <a:cs typeface="Times New Roman" pitchFamily="18" charset="0"/>
              </a:rPr>
              <a:t> enjoys spending time with her aunt.</a:t>
            </a:r>
          </a:p>
          <a:p>
            <a:pPr marL="342900" indent="-342900"/>
            <a:r>
              <a:rPr lang="en-US" sz="2000" b="1" dirty="0" smtClean="0">
                <a:latin typeface="+mj-lt"/>
                <a:cs typeface="Times New Roman" pitchFamily="18" charset="0"/>
              </a:rPr>
              <a:t>5. The old people </a:t>
            </a:r>
            <a:r>
              <a:rPr lang="en-US" sz="2000" b="1" dirty="0" err="1" smtClean="0">
                <a:latin typeface="+mj-lt"/>
                <a:cs typeface="Times New Roman" pitchFamily="18" charset="0"/>
              </a:rPr>
              <a:t>Mariam</a:t>
            </a:r>
            <a:r>
              <a:rPr lang="en-US" sz="2000" b="1" dirty="0" smtClean="0">
                <a:latin typeface="+mj-lt"/>
                <a:cs typeface="Times New Roman" pitchFamily="18" charset="0"/>
              </a:rPr>
              <a:t> visits do not like children’s presence.</a:t>
            </a:r>
            <a:endParaRPr lang="en-US" sz="2000" b="1" dirty="0">
              <a:latin typeface="+mj-lt"/>
              <a:cs typeface="Times New Roman" pitchFamily="18" charset="0"/>
            </a:endParaRPr>
          </a:p>
        </p:txBody>
      </p:sp>
      <p:pic>
        <p:nvPicPr>
          <p:cNvPr id="3" name="Picture 2"/>
          <p:cNvPicPr>
            <a:picLocks noChangeAspect="1"/>
          </p:cNvPicPr>
          <p:nvPr/>
        </p:nvPicPr>
        <p:blipFill>
          <a:blip r:embed="rId3"/>
          <a:stretch>
            <a:fillRect/>
          </a:stretch>
        </p:blipFill>
        <p:spPr>
          <a:xfrm>
            <a:off x="2362200" y="1927086"/>
            <a:ext cx="4407790" cy="2411105"/>
          </a:xfrm>
          <a:prstGeom prst="rect">
            <a:avLst/>
          </a:prstGeom>
        </p:spPr>
      </p:pic>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2.jpg"/>
          <p:cNvPicPr>
            <a:picLocks noChangeAspect="1"/>
          </p:cNvPicPr>
          <p:nvPr/>
        </p:nvPicPr>
        <p:blipFill>
          <a:blip r:embed="rId3"/>
          <a:stretch>
            <a:fillRect/>
          </a:stretch>
        </p:blipFill>
        <p:spPr>
          <a:xfrm>
            <a:off x="2876550" y="1358411"/>
            <a:ext cx="4038600" cy="2438400"/>
          </a:xfrm>
          <a:prstGeom prst="rect">
            <a:avLst/>
          </a:prstGeom>
          <a:ln>
            <a:noFill/>
          </a:ln>
          <a:effectLst>
            <a:softEdge rad="112500"/>
          </a:effectLst>
        </p:spPr>
      </p:pic>
      <p:sp>
        <p:nvSpPr>
          <p:cNvPr id="8" name="TextBox 7"/>
          <p:cNvSpPr txBox="1"/>
          <p:nvPr/>
        </p:nvSpPr>
        <p:spPr>
          <a:xfrm>
            <a:off x="1962150" y="4050677"/>
            <a:ext cx="5867400" cy="584775"/>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3200" b="1" dirty="0" err="1" smtClean="0">
                <a:latin typeface="Times New Roman" pitchFamily="18" charset="0"/>
                <a:cs typeface="Times New Roman" pitchFamily="18" charset="0"/>
              </a:rPr>
              <a:t>Suraiya</a:t>
            </a:r>
            <a:r>
              <a:rPr lang="en-US" sz="3200" b="1" dirty="0" smtClean="0">
                <a:latin typeface="Times New Roman" pitchFamily="18" charset="0"/>
                <a:cs typeface="Times New Roman" pitchFamily="18" charset="0"/>
              </a:rPr>
              <a:t> Begum is a widow.</a:t>
            </a:r>
            <a:endParaRPr lang="en-US" sz="3200" b="1" dirty="0">
              <a:latin typeface="Times New Roman" pitchFamily="18" charset="0"/>
              <a:cs typeface="Times New Roman" pitchFamily="18" charset="0"/>
            </a:endParaRPr>
          </a:p>
        </p:txBody>
      </p:sp>
      <p:sp>
        <p:nvSpPr>
          <p:cNvPr id="2" name="TextBox 1"/>
          <p:cNvSpPr txBox="1"/>
          <p:nvPr/>
        </p:nvSpPr>
        <p:spPr>
          <a:xfrm>
            <a:off x="3222446" y="4969446"/>
            <a:ext cx="5143500" cy="954107"/>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800" b="1" dirty="0" smtClean="0"/>
              <a:t>A woman whose husband has died and doesn`t married again.</a:t>
            </a:r>
            <a:endParaRPr lang="en-US" sz="2800" b="1" dirty="0"/>
          </a:p>
        </p:txBody>
      </p:sp>
      <p:sp>
        <p:nvSpPr>
          <p:cNvPr id="3" name="TextBox 2"/>
          <p:cNvSpPr txBox="1"/>
          <p:nvPr/>
        </p:nvSpPr>
        <p:spPr>
          <a:xfrm>
            <a:off x="3886200" y="428163"/>
            <a:ext cx="2019300" cy="646331"/>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600" b="1" dirty="0" smtClean="0"/>
              <a:t>Widow </a:t>
            </a:r>
            <a:endParaRPr lang="en-US" sz="3600" b="1" dirty="0"/>
          </a:p>
        </p:txBody>
      </p:sp>
      <p:grpSp>
        <p:nvGrpSpPr>
          <p:cNvPr id="10" name="Group 9"/>
          <p:cNvGrpSpPr/>
          <p:nvPr/>
        </p:nvGrpSpPr>
        <p:grpSpPr>
          <a:xfrm>
            <a:off x="304800" y="325879"/>
            <a:ext cx="1638300" cy="1436179"/>
            <a:chOff x="628650" y="762000"/>
            <a:chExt cx="1600200" cy="1368615"/>
          </a:xfrm>
        </p:grpSpPr>
        <p:sp>
          <p:nvSpPr>
            <p:cNvPr id="12" name="Rectangle 11"/>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4" name="Rectangle 1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459874" y="496944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1000"/>
                                        <p:tgtEl>
                                          <p:spTgt spid="2"/>
                                        </p:tgtEl>
                                      </p:cBhvr>
                                    </p:animEffect>
                                  </p:childTnLst>
                                </p:cTn>
                              </p:par>
                            </p:childTnLst>
                          </p:cTn>
                        </p:par>
                      </p:childTnLst>
                    </p:cTn>
                  </p:par>
                </p:childTnLst>
              </p:cTn>
              <p:nextCondLst>
                <p:cond evt="onClick" delay="0">
                  <p:tgtEl>
                    <p:spTgt spid="15"/>
                  </p:tgtEl>
                </p:cond>
              </p:nextCondLst>
            </p:seq>
          </p:childTnLst>
        </p:cTn>
      </p:par>
    </p:tnLst>
    <p:bldLst>
      <p:bldP spid="8" grpId="0" animBg="1"/>
      <p:bldP spid="2" grpId="0" animBg="1"/>
      <p:bldP spid="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28900" y="1556269"/>
            <a:ext cx="4495800" cy="2654873"/>
          </a:xfrm>
          <a:prstGeom prst="rect">
            <a:avLst/>
          </a:prstGeom>
        </p:spPr>
      </p:pic>
      <p:sp>
        <p:nvSpPr>
          <p:cNvPr id="3" name="TextBox 2"/>
          <p:cNvSpPr txBox="1"/>
          <p:nvPr/>
        </p:nvSpPr>
        <p:spPr>
          <a:xfrm>
            <a:off x="1752600" y="4344861"/>
            <a:ext cx="6248400" cy="523220"/>
          </a:xfrm>
          <a:prstGeom prst="rect">
            <a:avLst/>
          </a:prstGeom>
          <a:solidFill>
            <a:schemeClr val="accent3">
              <a:lumMod val="60000"/>
              <a:lumOff val="40000"/>
            </a:schemeClr>
          </a:solidFill>
        </p:spPr>
        <p:txBody>
          <a:bodyPr wrap="square" rtlCol="0">
            <a:spAutoFit/>
          </a:bodyPr>
          <a:lstStyle/>
          <a:p>
            <a:pPr algn="ctr"/>
            <a:r>
              <a:rPr lang="en-US" sz="2800" b="1" dirty="0" smtClean="0"/>
              <a:t>They are </a:t>
            </a:r>
            <a:r>
              <a:rPr lang="en-US" sz="2800" b="1" dirty="0" err="1" smtClean="0"/>
              <a:t>Suriya</a:t>
            </a:r>
            <a:r>
              <a:rPr lang="en-US" sz="2800" b="1" dirty="0" smtClean="0"/>
              <a:t> begum’s colleagues .</a:t>
            </a:r>
            <a:endParaRPr lang="en-US" sz="2800" b="1" dirty="0"/>
          </a:p>
        </p:txBody>
      </p:sp>
      <p:sp>
        <p:nvSpPr>
          <p:cNvPr id="4" name="TextBox 3"/>
          <p:cNvSpPr txBox="1"/>
          <p:nvPr/>
        </p:nvSpPr>
        <p:spPr>
          <a:xfrm>
            <a:off x="3072381" y="572869"/>
            <a:ext cx="3608838" cy="646331"/>
          </a:xfrm>
          <a:prstGeom prst="rect">
            <a:avLst/>
          </a:prstGeom>
          <a:solidFill>
            <a:schemeClr val="accent3">
              <a:lumMod val="60000"/>
              <a:lumOff val="40000"/>
            </a:schemeClr>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600" b="1" dirty="0" smtClean="0"/>
              <a:t>Colleagues</a:t>
            </a:r>
            <a:endParaRPr lang="en-US" sz="3600" b="1" dirty="0"/>
          </a:p>
        </p:txBody>
      </p:sp>
      <p:sp>
        <p:nvSpPr>
          <p:cNvPr id="8" name="TextBox 7"/>
          <p:cNvSpPr txBox="1"/>
          <p:nvPr/>
        </p:nvSpPr>
        <p:spPr>
          <a:xfrm>
            <a:off x="3573154" y="5415835"/>
            <a:ext cx="2607291" cy="646331"/>
          </a:xfrm>
          <a:prstGeom prst="rect">
            <a:avLst/>
          </a:prstGeom>
          <a:solidFill>
            <a:schemeClr val="accent5">
              <a:lumMod val="40000"/>
              <a:lumOff val="60000"/>
            </a:schemeClr>
          </a:solidFill>
          <a:ln w="31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600" b="1" dirty="0" smtClean="0"/>
              <a:t>Coworkers</a:t>
            </a:r>
            <a:endParaRPr lang="en-US" sz="3600" b="1" dirty="0"/>
          </a:p>
        </p:txBody>
      </p:sp>
      <p:sp>
        <p:nvSpPr>
          <p:cNvPr id="9" name="TextBox 8"/>
          <p:cNvSpPr txBox="1"/>
          <p:nvPr/>
        </p:nvSpPr>
        <p:spPr>
          <a:xfrm>
            <a:off x="1076478" y="4236210"/>
            <a:ext cx="6705600" cy="830997"/>
          </a:xfrm>
          <a:prstGeom prst="rect">
            <a:avLst/>
          </a:prstGeom>
          <a:noFill/>
        </p:spPr>
        <p:txBody>
          <a:bodyPr wrap="square" rtlCol="0">
            <a:spAutoFit/>
          </a:bodyPr>
          <a:lstStyle/>
          <a:p>
            <a:pPr algn="ctr"/>
            <a:r>
              <a:rPr lang="en-US" sz="2400" b="1" dirty="0" smtClean="0"/>
              <a:t>Try to say the meaning  and make sentence about the above word</a:t>
            </a:r>
            <a:endParaRPr lang="en-US" sz="2400" b="1" dirty="0"/>
          </a:p>
        </p:txBody>
      </p:sp>
      <p:grpSp>
        <p:nvGrpSpPr>
          <p:cNvPr id="10" name="Group 9"/>
          <p:cNvGrpSpPr/>
          <p:nvPr/>
        </p:nvGrpSpPr>
        <p:grpSpPr>
          <a:xfrm>
            <a:off x="762000" y="697421"/>
            <a:ext cx="1638300" cy="1436179"/>
            <a:chOff x="628650" y="762000"/>
            <a:chExt cx="1600200" cy="1368615"/>
          </a:xfrm>
        </p:grpSpPr>
        <p:sp>
          <p:nvSpPr>
            <p:cNvPr id="11" name="Rectangle 10"/>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3" name="Rectangle 12"/>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752600" y="5225708"/>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352710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childTnLst>
              </p:cTn>
              <p:nextCondLst>
                <p:cond evt="onClick" delay="0">
                  <p:tgtEl>
                    <p:spTgt spid="14"/>
                  </p:tgtEl>
                </p:cond>
              </p:nextCondLst>
            </p:seq>
          </p:childTnLst>
        </p:cTn>
      </p:par>
    </p:tnLst>
    <p:bldLst>
      <p:bldP spid="3" grpId="0" animBg="1"/>
      <p:bldP spid="4" grpId="0" animBg="1"/>
      <p:bldP spid="8" grpId="0" animBg="1"/>
      <p:bldP spid="9" grpId="0"/>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3558</TotalTime>
  <Words>801</Words>
  <Application>Microsoft Office PowerPoint</Application>
  <PresentationFormat>On-screen Show (4:3)</PresentationFormat>
  <Paragraphs>98</Paragraphs>
  <Slides>16</Slides>
  <Notes>11</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Book Antiqua</vt:lpstr>
      <vt:lpstr>Calibri</vt:lpstr>
      <vt:lpstr>Elephant</vt:lpstr>
      <vt:lpstr>Impact</vt:lpstr>
      <vt:lpstr>MonooMJ</vt:lpstr>
      <vt:lpstr>Nikosh</vt:lpstr>
      <vt:lpstr>Stencil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Sonatola Model HS</dc:creator>
  <cp:lastModifiedBy>MR.HARUN</cp:lastModifiedBy>
  <cp:revision>405</cp:revision>
  <dcterms:created xsi:type="dcterms:W3CDTF">2006-08-16T00:00:00Z</dcterms:created>
  <dcterms:modified xsi:type="dcterms:W3CDTF">2015-06-25T07:25:23Z</dcterms:modified>
</cp:coreProperties>
</file>